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
  </p:notesMasterIdLst>
  <p:sldIdLst>
    <p:sldId id="256" r:id="rId2"/>
    <p:sldId id="259"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5562"/>
  </p:normalViewPr>
  <p:slideViewPr>
    <p:cSldViewPr snapToGrid="0" snapToObjects="1">
      <p:cViewPr varScale="1">
        <p:scale>
          <a:sx n="87" d="100"/>
          <a:sy n="87" d="100"/>
        </p:scale>
        <p:origin x="144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tiff>
</file>

<file path=ppt/media/image3.tiff>
</file>

<file path=ppt/media/image4.png>
</file>

<file path=ppt/media/image5.png>
</file>

<file path=ppt/media/image6.sv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040E49-1DDC-8B45-B411-C1367423C7E6}" type="datetimeFigureOut">
              <a:rPr lang="en-US" smtClean="0"/>
              <a:t>8/22/20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F93ABF-AD0D-6040-9BE3-F7F280F41047}" type="slidenum">
              <a:rPr lang="en-US" smtClean="0"/>
              <a:t>‹#›</a:t>
            </a:fld>
            <a:endParaRPr lang="en-US"/>
          </a:p>
        </p:txBody>
      </p:sp>
    </p:spTree>
    <p:extLst>
      <p:ext uri="{BB962C8B-B14F-4D97-AF65-F5344CB8AC3E}">
        <p14:creationId xmlns:p14="http://schemas.microsoft.com/office/powerpoint/2010/main" val="397647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rivers.gov/"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 southwestern state where perennial flowing water is rare, the riparian oasis of the Verde River stands in stark contrast to the arid uplands through which it meanders. </a:t>
            </a:r>
          </a:p>
          <a:p>
            <a:r>
              <a:rPr lang="en-US" sz="1200" b="0" i="0" kern="1200" dirty="0">
                <a:solidFill>
                  <a:schemeClr val="tx1"/>
                </a:solidFill>
                <a:effectLst/>
                <a:latin typeface="+mn-lt"/>
                <a:ea typeface="+mn-ea"/>
                <a:cs typeface="+mn-cs"/>
              </a:rPr>
              <a:t>The river's high-quality habitat supports the more than 50 threatened, endangered, sensitive, or special status fish and wildlife species.</a:t>
            </a:r>
          </a:p>
          <a:p>
            <a:r>
              <a:rPr lang="en-US" sz="1200" b="0" i="0" kern="1200" dirty="0">
                <a:solidFill>
                  <a:schemeClr val="tx1"/>
                </a:solidFill>
                <a:effectLst/>
                <a:latin typeface="+mn-lt"/>
                <a:ea typeface="+mn-ea"/>
                <a:cs typeface="+mn-cs"/>
              </a:rPr>
              <a:t>The river corridor contains archaeological evidence of occupation and agricultural use and modification of the Verde River floodplain, terraces and hill slopes by people related to the Hohokam and Southern Sinagua cultural traditions over a period of at least 600 years.</a:t>
            </a:r>
          </a:p>
          <a:p>
            <a:r>
              <a:rPr lang="en-US" sz="1200" b="0" i="0" kern="1200" dirty="0">
                <a:solidFill>
                  <a:schemeClr val="tx1"/>
                </a:solidFill>
                <a:effectLst/>
                <a:latin typeface="+mn-lt"/>
                <a:ea typeface="+mn-ea"/>
                <a:cs typeface="+mn-cs"/>
              </a:rPr>
              <a:t>Should water levels in Lake Mead continue to drop, the remainder of the Verde River could easily become a target for central Arizona water supply.</a:t>
            </a:r>
          </a:p>
          <a:p>
            <a:r>
              <a:rPr lang="en-US" sz="1200" b="0" i="0" kern="1200" dirty="0">
                <a:solidFill>
                  <a:schemeClr val="tx1"/>
                </a:solidFill>
                <a:effectLst/>
                <a:latin typeface="+mn-lt"/>
                <a:ea typeface="+mn-ea"/>
                <a:cs typeface="+mn-cs"/>
              </a:rPr>
              <a:t>One of Arizona’s only federally designated </a:t>
            </a:r>
            <a:r>
              <a:rPr lang="en-US" sz="1200" b="0" i="0" u="sng" kern="1200" dirty="0">
                <a:solidFill>
                  <a:schemeClr val="tx1"/>
                </a:solidFill>
                <a:effectLst/>
                <a:latin typeface="+mn-lt"/>
                <a:ea typeface="+mn-ea"/>
                <a:cs typeface="+mn-cs"/>
                <a:hlinkClick r:id="rId3"/>
              </a:rPr>
              <a:t>Wild and Scenic Rivers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a:t>
            </a:r>
            <a:r>
              <a:rPr lang="en-US" sz="1200" b="1" i="0" kern="1200" dirty="0">
                <a:solidFill>
                  <a:schemeClr val="tx1"/>
                </a:solidFill>
                <a:effectLst/>
                <a:latin typeface="+mn-lt"/>
                <a:ea typeface="+mn-ea"/>
                <a:cs typeface="+mn-cs"/>
              </a:rPr>
              <a:t>Verde River is a critical flyway for migratory birds</a:t>
            </a:r>
          </a:p>
          <a:p>
            <a:r>
              <a:rPr lang="en-US" sz="1200" b="0" i="0" kern="1200" dirty="0">
                <a:solidFill>
                  <a:schemeClr val="tx1"/>
                </a:solidFill>
                <a:effectLst/>
                <a:latin typeface="+mn-lt"/>
                <a:ea typeface="+mn-ea"/>
                <a:cs typeface="+mn-cs"/>
              </a:rPr>
              <a:t>Competing water rights and rapid population growth in the Prescott metropolitan area and other nearby parts of Yavapai County has caused concern that increased pumping in Big and Little Chino valleys could reduce base flow in the Verde River.</a:t>
            </a:r>
          </a:p>
          <a:p>
            <a:r>
              <a:rPr lang="en-US" sz="1200" b="0" i="0" kern="1200" dirty="0">
                <a:solidFill>
                  <a:schemeClr val="tx1"/>
                </a:solidFill>
                <a:effectLst/>
                <a:latin typeface="+mn-lt"/>
                <a:ea typeface="+mn-ea"/>
                <a:cs typeface="+mn-cs"/>
              </a:rPr>
              <a:t>While most Southwestern rivers begin in mountainous regions with more precipitation than the lowlands below, the Verde begins in a broad alluvial basin in the Big Chino Valley.</a:t>
            </a:r>
            <a:endParaRPr lang="en-US" dirty="0"/>
          </a:p>
          <a:p>
            <a:endParaRPr lang="en-US" dirty="0"/>
          </a:p>
        </p:txBody>
      </p:sp>
      <p:sp>
        <p:nvSpPr>
          <p:cNvPr id="4" name="Slide Number Placeholder 3"/>
          <p:cNvSpPr>
            <a:spLocks noGrp="1"/>
          </p:cNvSpPr>
          <p:nvPr>
            <p:ph type="sldNum" sz="quarter" idx="5"/>
          </p:nvPr>
        </p:nvSpPr>
        <p:spPr/>
        <p:txBody>
          <a:bodyPr/>
          <a:lstStyle/>
          <a:p>
            <a:fld id="{87F93ABF-AD0D-6040-9BE3-F7F280F41047}" type="slidenum">
              <a:rPr lang="en-US" smtClean="0"/>
              <a:t>2</a:t>
            </a:fld>
            <a:endParaRPr lang="en-US"/>
          </a:p>
        </p:txBody>
      </p:sp>
    </p:spTree>
    <p:extLst>
      <p:ext uri="{BB962C8B-B14F-4D97-AF65-F5344CB8AC3E}">
        <p14:creationId xmlns:p14="http://schemas.microsoft.com/office/powerpoint/2010/main" val="2590196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8/22/20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12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8/22/20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680453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8/22/20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288102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8/22/20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10849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8/22/20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68876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8/22/20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4431038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8/22/20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85415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8/22/20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083693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8/22/20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40832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8/22/20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029408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8/22/20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112067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8/22/20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38458617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0">
            <a:extLst>
              <a:ext uri="{FF2B5EF4-FFF2-40B4-BE49-F238E27FC236}">
                <a16:creationId xmlns:a16="http://schemas.microsoft.com/office/drawing/2014/main" id="{2FB82883-1DC0-4BE1-A607-009095F33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river running through a body of water&#10;&#10;Description automatically generated">
            <a:extLst>
              <a:ext uri="{FF2B5EF4-FFF2-40B4-BE49-F238E27FC236}">
                <a16:creationId xmlns:a16="http://schemas.microsoft.com/office/drawing/2014/main" id="{ED4387A1-9598-2841-80F5-C8456EFC0278}"/>
              </a:ext>
            </a:extLst>
          </p:cNvPr>
          <p:cNvPicPr>
            <a:picLocks noChangeAspect="1"/>
          </p:cNvPicPr>
          <p:nvPr/>
        </p:nvPicPr>
        <p:blipFill rotWithShape="1">
          <a:blip r:embed="rId2"/>
          <a:srcRect b="10000"/>
          <a:stretch/>
        </p:blipFill>
        <p:spPr>
          <a:xfrm>
            <a:off x="20" y="10"/>
            <a:ext cx="12191980" cy="6857990"/>
          </a:xfrm>
          <a:prstGeom prst="rect">
            <a:avLst/>
          </a:prstGeom>
        </p:spPr>
      </p:pic>
      <p:sp>
        <p:nvSpPr>
          <p:cNvPr id="18" name="Rectangle 12">
            <a:extLst>
              <a:ext uri="{FF2B5EF4-FFF2-40B4-BE49-F238E27FC236}">
                <a16:creationId xmlns:a16="http://schemas.microsoft.com/office/drawing/2014/main" id="{9FA98EAA-A866-4C95-A2A8-44E46FBA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56000">
                <a:schemeClr val="tx1">
                  <a:alpha val="40000"/>
                </a:schemeClr>
              </a:gs>
              <a:gs pos="100000">
                <a:schemeClr val="tx1">
                  <a:alpha val="8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4E96EB-E8D9-884A-9168-F5F689E3F2ED}"/>
              </a:ext>
            </a:extLst>
          </p:cNvPr>
          <p:cNvSpPr>
            <a:spLocks noGrp="1"/>
          </p:cNvSpPr>
          <p:nvPr>
            <p:ph type="ctrTitle"/>
          </p:nvPr>
        </p:nvSpPr>
        <p:spPr>
          <a:xfrm>
            <a:off x="2103121" y="4727173"/>
            <a:ext cx="7985759" cy="868823"/>
          </a:xfrm>
        </p:spPr>
        <p:txBody>
          <a:bodyPr anchor="b">
            <a:normAutofit/>
          </a:bodyPr>
          <a:lstStyle/>
          <a:p>
            <a:pPr algn="ctr"/>
            <a:r>
              <a:rPr lang="en-US" sz="4000" dirty="0">
                <a:solidFill>
                  <a:schemeClr val="bg1"/>
                </a:solidFill>
              </a:rPr>
              <a:t>The Verde River</a:t>
            </a:r>
          </a:p>
        </p:txBody>
      </p:sp>
    </p:spTree>
    <p:extLst>
      <p:ext uri="{BB962C8B-B14F-4D97-AF65-F5344CB8AC3E}">
        <p14:creationId xmlns:p14="http://schemas.microsoft.com/office/powerpoint/2010/main" val="2411066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DB90EDA9-2517-46EC-B6D4-3918D04786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9C1131-71BB-4D4C-BE9B-60E1EC9F566B}"/>
              </a:ext>
            </a:extLst>
          </p:cNvPr>
          <p:cNvSpPr>
            <a:spLocks noGrp="1"/>
          </p:cNvSpPr>
          <p:nvPr>
            <p:ph type="title"/>
          </p:nvPr>
        </p:nvSpPr>
        <p:spPr>
          <a:xfrm>
            <a:off x="612648" y="1078992"/>
            <a:ext cx="6272784" cy="1536192"/>
          </a:xfrm>
        </p:spPr>
        <p:txBody>
          <a:bodyPr anchor="b">
            <a:normAutofit/>
          </a:bodyPr>
          <a:lstStyle/>
          <a:p>
            <a:r>
              <a:rPr lang="en-US" sz="5200" dirty="0"/>
              <a:t>About the Verde</a:t>
            </a:r>
          </a:p>
        </p:txBody>
      </p:sp>
      <p:sp>
        <p:nvSpPr>
          <p:cNvPr id="29" name="Rectangle 28">
            <a:extLst>
              <a:ext uri="{FF2B5EF4-FFF2-40B4-BE49-F238E27FC236}">
                <a16:creationId xmlns:a16="http://schemas.microsoft.com/office/drawing/2014/main" id="{D449B1F2-532C-44C7-8AC7-28EA15EE0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0392"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A river running through a body of water&#10;&#10;Description automatically generated">
            <a:extLst>
              <a:ext uri="{FF2B5EF4-FFF2-40B4-BE49-F238E27FC236}">
                <a16:creationId xmlns:a16="http://schemas.microsoft.com/office/drawing/2014/main" id="{969F084E-3D5D-6A46-8F78-A4548C7DF873}"/>
              </a:ext>
            </a:extLst>
          </p:cNvPr>
          <p:cNvPicPr>
            <a:picLocks noChangeAspect="1"/>
          </p:cNvPicPr>
          <p:nvPr/>
        </p:nvPicPr>
        <p:blipFill rotWithShape="1">
          <a:blip r:embed="rId3"/>
          <a:srcRect r="3987" b="-3"/>
          <a:stretch/>
        </p:blipFill>
        <p:spPr>
          <a:xfrm>
            <a:off x="7836604" y="10"/>
            <a:ext cx="4355396" cy="2835240"/>
          </a:xfrm>
          <a:prstGeom prst="rect">
            <a:avLst/>
          </a:prstGeom>
        </p:spPr>
      </p:pic>
      <p:sp>
        <p:nvSpPr>
          <p:cNvPr id="31" name="Rectangle 30">
            <a:extLst>
              <a:ext uri="{FF2B5EF4-FFF2-40B4-BE49-F238E27FC236}">
                <a16:creationId xmlns:a16="http://schemas.microsoft.com/office/drawing/2014/main" id="{EE7D3784-5CF9-4282-9B1C-523957852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1792"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EAEF4DF-363C-0B42-893F-36AADF9677B6}"/>
              </a:ext>
            </a:extLst>
          </p:cNvPr>
          <p:cNvSpPr>
            <a:spLocks noGrp="1"/>
          </p:cNvSpPr>
          <p:nvPr>
            <p:ph idx="1"/>
          </p:nvPr>
        </p:nvSpPr>
        <p:spPr>
          <a:xfrm>
            <a:off x="612648" y="3355848"/>
            <a:ext cx="6272784" cy="2825496"/>
          </a:xfrm>
        </p:spPr>
        <p:txBody>
          <a:bodyPr>
            <a:normAutofit/>
          </a:bodyPr>
          <a:lstStyle/>
          <a:p>
            <a:pPr>
              <a:lnSpc>
                <a:spcPct val="100000"/>
              </a:lnSpc>
            </a:pPr>
            <a:r>
              <a:rPr lang="en-US" sz="1700" dirty="0"/>
              <a:t>The 192-mile river begins as springs near </a:t>
            </a:r>
            <a:r>
              <a:rPr lang="en-US" sz="1700" dirty="0" err="1"/>
              <a:t>Paulden</a:t>
            </a:r>
            <a:endParaRPr lang="en-US" sz="1700" dirty="0"/>
          </a:p>
          <a:p>
            <a:pPr>
              <a:lnSpc>
                <a:spcPct val="100000"/>
              </a:lnSpc>
            </a:pPr>
            <a:r>
              <a:rPr lang="en-US" sz="1700" dirty="0"/>
              <a:t>40 miles designated National Wild and Scenic River</a:t>
            </a:r>
          </a:p>
          <a:p>
            <a:pPr lvl="1">
              <a:lnSpc>
                <a:spcPct val="100000"/>
              </a:lnSpc>
            </a:pPr>
            <a:r>
              <a:rPr lang="en-US" sz="1700" dirty="0"/>
              <a:t>Riparian oasis surrounded by arid land</a:t>
            </a:r>
          </a:p>
          <a:p>
            <a:pPr lvl="1">
              <a:lnSpc>
                <a:spcPct val="100000"/>
              </a:lnSpc>
            </a:pPr>
            <a:r>
              <a:rPr lang="en-US" sz="1700" dirty="0"/>
              <a:t>Supports 50+ threatened or endangered species</a:t>
            </a:r>
          </a:p>
          <a:p>
            <a:pPr lvl="1">
              <a:lnSpc>
                <a:spcPct val="100000"/>
              </a:lnSpc>
            </a:pPr>
            <a:r>
              <a:rPr lang="en-US" sz="1700" dirty="0"/>
              <a:t>Critical flyway for migratory birds</a:t>
            </a:r>
          </a:p>
          <a:p>
            <a:pPr>
              <a:lnSpc>
                <a:spcPct val="100000"/>
              </a:lnSpc>
            </a:pPr>
            <a:r>
              <a:rPr lang="en-US" sz="1700" dirty="0"/>
              <a:t>Free-flowing except for 2 dams around mile 137</a:t>
            </a:r>
          </a:p>
          <a:p>
            <a:pPr>
              <a:lnSpc>
                <a:spcPct val="100000"/>
              </a:lnSpc>
            </a:pPr>
            <a:r>
              <a:rPr lang="en-US" sz="1700" dirty="0"/>
              <a:t>Supplies ~40% of the surface water SRP delivers annually to Phoenix for municipal and agricultural use</a:t>
            </a:r>
          </a:p>
        </p:txBody>
      </p:sp>
      <p:pic>
        <p:nvPicPr>
          <p:cNvPr id="12" name="Picture 11">
            <a:extLst>
              <a:ext uri="{FF2B5EF4-FFF2-40B4-BE49-F238E27FC236}">
                <a16:creationId xmlns:a16="http://schemas.microsoft.com/office/drawing/2014/main" id="{A6EC64AC-B715-A649-9131-40FB30FE74CF}"/>
              </a:ext>
            </a:extLst>
          </p:cNvPr>
          <p:cNvPicPr>
            <a:picLocks/>
          </p:cNvPicPr>
          <p:nvPr/>
        </p:nvPicPr>
        <p:blipFill rotWithShape="1">
          <a:blip r:embed="rId4"/>
          <a:srcRect l="4818" t="1550" r="1264" b="9730"/>
          <a:stretch/>
        </p:blipFill>
        <p:spPr>
          <a:xfrm>
            <a:off x="7836604" y="2841979"/>
            <a:ext cx="4389120" cy="4023360"/>
          </a:xfrm>
          <a:prstGeom prst="rect">
            <a:avLst/>
          </a:prstGeom>
        </p:spPr>
      </p:pic>
    </p:spTree>
    <p:extLst>
      <p:ext uri="{BB962C8B-B14F-4D97-AF65-F5344CB8AC3E}">
        <p14:creationId xmlns:p14="http://schemas.microsoft.com/office/powerpoint/2010/main" val="3798127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Rectangle 16">
            <a:extLst>
              <a:ext uri="{FF2B5EF4-FFF2-40B4-BE49-F238E27FC236}">
                <a16:creationId xmlns:a16="http://schemas.microsoft.com/office/drawing/2014/main" id="{88263A24-0C1F-4677-B43C-4AE14E276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553" y="304802"/>
            <a:ext cx="11097349" cy="1573149"/>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0ED54A2-7E0A-6841-BBEA-4A7869E6D76F}"/>
              </a:ext>
            </a:extLst>
          </p:cNvPr>
          <p:cNvSpPr>
            <a:spLocks noGrp="1"/>
          </p:cNvSpPr>
          <p:nvPr>
            <p:ph type="title"/>
          </p:nvPr>
        </p:nvSpPr>
        <p:spPr>
          <a:xfrm>
            <a:off x="649899" y="405575"/>
            <a:ext cx="5452385" cy="1371600"/>
          </a:xfrm>
        </p:spPr>
        <p:txBody>
          <a:bodyPr vert="horz" lIns="91440" tIns="45720" rIns="91440" bIns="45720" rtlCol="0" anchor="ctr">
            <a:normAutofit fontScale="90000"/>
          </a:bodyPr>
          <a:lstStyle/>
          <a:p>
            <a:r>
              <a:rPr lang="en-US" sz="3600" dirty="0"/>
              <a:t>Verde River Near Camp Verde, AZ </a:t>
            </a:r>
            <a:br>
              <a:rPr lang="en-US" sz="3600" dirty="0"/>
            </a:br>
            <a:r>
              <a:rPr lang="en-US" sz="3600" i="1" dirty="0"/>
              <a:t>(USGS Gauge 09506000)</a:t>
            </a:r>
          </a:p>
        </p:txBody>
      </p:sp>
      <p:sp>
        <p:nvSpPr>
          <p:cNvPr id="21" name="Rectangle 20">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784" y="764424"/>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86984" y="1071836"/>
            <a:ext cx="1021458"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Content Placeholder 7" descr="A close up of a map&#10;&#10;Description automatically generated">
            <a:extLst>
              <a:ext uri="{FF2B5EF4-FFF2-40B4-BE49-F238E27FC236}">
                <a16:creationId xmlns:a16="http://schemas.microsoft.com/office/drawing/2014/main" id="{CCF8074E-922F-D649-B6BF-7A8B11B92B85}"/>
              </a:ext>
            </a:extLst>
          </p:cNvPr>
          <p:cNvPicPr>
            <a:picLocks noGrp="1" noChangeAspect="1"/>
          </p:cNvPicPr>
          <p:nvPr>
            <p:ph sz="half" idx="1"/>
          </p:nvPr>
        </p:nvPicPr>
        <p:blipFill>
          <a:blip r:embed="rId2"/>
          <a:stretch>
            <a:fillRect/>
          </a:stretch>
        </p:blipFill>
        <p:spPr>
          <a:xfrm>
            <a:off x="7529513" y="3744905"/>
            <a:ext cx="4436516" cy="3061195"/>
          </a:xfrm>
          <a:prstGeom prst="rect">
            <a:avLst/>
          </a:prstGeom>
        </p:spPr>
      </p:pic>
      <p:pic>
        <p:nvPicPr>
          <p:cNvPr id="10" name="Graphic 9" descr="Marker">
            <a:extLst>
              <a:ext uri="{FF2B5EF4-FFF2-40B4-BE49-F238E27FC236}">
                <a16:creationId xmlns:a16="http://schemas.microsoft.com/office/drawing/2014/main" id="{E7EB4E6D-5C7F-AB4B-B931-F2B40E8F68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250573" y="5005713"/>
            <a:ext cx="539578" cy="539578"/>
          </a:xfrm>
          <a:prstGeom prst="rect">
            <a:avLst/>
          </a:prstGeom>
        </p:spPr>
      </p:pic>
      <p:pic>
        <p:nvPicPr>
          <p:cNvPr id="3" name="Picture 2">
            <a:extLst>
              <a:ext uri="{FF2B5EF4-FFF2-40B4-BE49-F238E27FC236}">
                <a16:creationId xmlns:a16="http://schemas.microsoft.com/office/drawing/2014/main" id="{1DE6794F-65D0-054F-9028-37BBD80FEEB9}"/>
              </a:ext>
            </a:extLst>
          </p:cNvPr>
          <p:cNvPicPr>
            <a:picLocks noChangeAspect="1"/>
          </p:cNvPicPr>
          <p:nvPr/>
        </p:nvPicPr>
        <p:blipFill>
          <a:blip r:embed="rId5"/>
          <a:stretch>
            <a:fillRect/>
          </a:stretch>
        </p:blipFill>
        <p:spPr>
          <a:xfrm>
            <a:off x="7529513" y="290052"/>
            <a:ext cx="4436516" cy="3402954"/>
          </a:xfrm>
          <a:prstGeom prst="rect">
            <a:avLst/>
          </a:prstGeom>
        </p:spPr>
      </p:pic>
      <p:pic>
        <p:nvPicPr>
          <p:cNvPr id="7" name="Picture 6">
            <a:extLst>
              <a:ext uri="{FF2B5EF4-FFF2-40B4-BE49-F238E27FC236}">
                <a16:creationId xmlns:a16="http://schemas.microsoft.com/office/drawing/2014/main" id="{9A9A1506-553E-6444-8DEB-34A39AA0BB7F}"/>
              </a:ext>
            </a:extLst>
          </p:cNvPr>
          <p:cNvPicPr>
            <a:picLocks noChangeAspect="1"/>
          </p:cNvPicPr>
          <p:nvPr/>
        </p:nvPicPr>
        <p:blipFill>
          <a:blip r:embed="rId6"/>
          <a:stretch>
            <a:fillRect/>
          </a:stretch>
        </p:blipFill>
        <p:spPr>
          <a:xfrm>
            <a:off x="0" y="2131908"/>
            <a:ext cx="7572649" cy="3742212"/>
          </a:xfrm>
          <a:prstGeom prst="rect">
            <a:avLst/>
          </a:prstGeom>
        </p:spPr>
      </p:pic>
    </p:spTree>
    <p:extLst>
      <p:ext uri="{BB962C8B-B14F-4D97-AF65-F5344CB8AC3E}">
        <p14:creationId xmlns:p14="http://schemas.microsoft.com/office/powerpoint/2010/main" val="3117094948"/>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294</Words>
  <Application>Microsoft Macintosh PowerPoint</Application>
  <PresentationFormat>Widescreen</PresentationFormat>
  <Paragraphs>19</Paragraphs>
  <Slides>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Avenir Next LT Pro</vt:lpstr>
      <vt:lpstr>Calibri</vt:lpstr>
      <vt:lpstr>AccentBoxVTI</vt:lpstr>
      <vt:lpstr>The Verde River</vt:lpstr>
      <vt:lpstr>About the Verde</vt:lpstr>
      <vt:lpstr>Verde River Near Camp Verde, AZ  (USGS Gauge 09506000)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Verde River</dc:title>
  <dc:creator>Spinti, Rachel A - (rspinti)</dc:creator>
  <cp:lastModifiedBy>Condon, Laura - (lecondon)</cp:lastModifiedBy>
  <cp:revision>4</cp:revision>
  <dcterms:created xsi:type="dcterms:W3CDTF">2020-08-14T17:29:18Z</dcterms:created>
  <dcterms:modified xsi:type="dcterms:W3CDTF">2020-08-22T16:03:59Z</dcterms:modified>
</cp:coreProperties>
</file>